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Montserrat" pitchFamily="2" charset="77"/>
      <p:regular r:id="rId32"/>
      <p:bold r:id="rId33"/>
      <p:italic r:id="rId34"/>
      <p:boldItalic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0" roundtripDataSignature="AMtx7mguWSiVfCKcall0W+cpINou38wE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DE3B36-5F31-41CD-B811-2EF8ECCC55AA}">
  <a:tblStyle styleId="{4ADE3B36-5F31-41CD-B811-2EF8ECCC55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4"/>
  </p:normalViewPr>
  <p:slideViewPr>
    <p:cSldViewPr snapToGrid="0" snapToObjects="1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32fa625223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g132fa625223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2fa625223_0_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" name="Google Shape;154;g132fa625223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2fa625223_0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g132fa625223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2fa625223_0_1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0" name="Google Shape;170;g132fa625223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2fa625223_0_1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8" name="Google Shape;178;g132fa625223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2fa625223_0_1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" name="Google Shape;186;g132fa625223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32fa625223_0_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5" name="Google Shape;195;g132fa625223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2fa625223_0_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g132fa625223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32fa625223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3" name="Google Shape;213;g132fa62522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2fa625223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1" name="Google Shape;221;g132fa625223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8" name="Google Shape;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2fa625223_0_1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9" name="Google Shape;229;g132fa625223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2fa625223_0_1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8" name="Google Shape;238;g132fa625223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32fa625223_0_1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7" name="Google Shape;247;g132fa625223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2fa625223_0_2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6" name="Google Shape;256;g132fa625223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32fa625223_0_2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5" name="Google Shape;265;g132fa625223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3" name="Google Shape;27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32fa62522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g132fa6252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32fa625223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" name="Google Shape;84;g132fa62522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32fa625223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" name="Google Shape;92;g132fa62522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32fa625223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g132fa62522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2fa625223_0_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7" name="Google Shape;117;g132fa62522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2fa625223_0_1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" name="Google Shape;127;g132fa625223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32fa625223_0_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" name="Google Shape;136;g132fa625223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w Chapter Slide">
  <p:cSld name="New Chapter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0"/>
          <p:cNvSpPr txBox="1">
            <a:spLocks noGrp="1"/>
          </p:cNvSpPr>
          <p:nvPr>
            <p:ph type="ctrTitle"/>
          </p:nvPr>
        </p:nvSpPr>
        <p:spPr>
          <a:xfrm>
            <a:off x="311064" y="2388394"/>
            <a:ext cx="7886700" cy="36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0"/>
          <p:cNvSpPr txBox="1">
            <a:spLocks noGrp="1"/>
          </p:cNvSpPr>
          <p:nvPr>
            <p:ph type="subTitle" idx="1"/>
          </p:nvPr>
        </p:nvSpPr>
        <p:spPr>
          <a:xfrm>
            <a:off x="311064" y="2801382"/>
            <a:ext cx="7886700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" name="Google Shape;16;p10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10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and Text Slide">
  <p:cSld name="Picture and Text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1"/>
          <p:cNvSpPr txBox="1">
            <a:spLocks noGrp="1"/>
          </p:cNvSpPr>
          <p:nvPr>
            <p:ph type="ctrTitle"/>
          </p:nvPr>
        </p:nvSpPr>
        <p:spPr>
          <a:xfrm>
            <a:off x="311064" y="310779"/>
            <a:ext cx="7886700" cy="36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ubTitle" idx="1"/>
          </p:nvPr>
        </p:nvSpPr>
        <p:spPr>
          <a:xfrm>
            <a:off x="311064" y="723767"/>
            <a:ext cx="7886700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10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" name="Google Shape;23;p11"/>
          <p:cNvSpPr>
            <a:spLocks noGrp="1"/>
          </p:cNvSpPr>
          <p:nvPr>
            <p:ph type="pic" idx="2"/>
          </p:nvPr>
        </p:nvSpPr>
        <p:spPr>
          <a:xfrm>
            <a:off x="4734561" y="1276115"/>
            <a:ext cx="7034450" cy="4777348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" name="Google Shape;24;p11"/>
          <p:cNvSpPr txBox="1">
            <a:spLocks noGrp="1"/>
          </p:cNvSpPr>
          <p:nvPr>
            <p:ph type="body" idx="3"/>
          </p:nvPr>
        </p:nvSpPr>
        <p:spPr>
          <a:xfrm>
            <a:off x="311150" y="1275789"/>
            <a:ext cx="4329113" cy="4777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Char char="•"/>
              <a:defRPr/>
            </a:lvl1pPr>
            <a:lvl2pPr marL="914400" lvl="1" indent="-33337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50"/>
              <a:buFont typeface="Montserrat"/>
              <a:buChar char="•"/>
              <a:defRPr sz="1100"/>
            </a:lvl2pPr>
            <a:lvl3pPr marL="1371600" lvl="2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•"/>
              <a:defRPr sz="1000"/>
            </a:lvl3pPr>
            <a:lvl4pPr marL="1828800" lvl="3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Montserrat"/>
              <a:buChar char="•"/>
              <a:defRPr sz="900"/>
            </a:lvl4pPr>
            <a:lvl5pPr marL="2286000" lvl="4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Montserrat"/>
              <a:buChar char="•"/>
              <a:defRPr sz="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Slide">
  <p:cSld name="Pictur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10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12"/>
          <p:cNvSpPr>
            <a:spLocks noGrp="1"/>
          </p:cNvSpPr>
          <p:nvPr>
            <p:ph type="pic" idx="2"/>
          </p:nvPr>
        </p:nvSpPr>
        <p:spPr>
          <a:xfrm>
            <a:off x="311064" y="1276115"/>
            <a:ext cx="11457947" cy="4777348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" name="Google Shape;29;p12"/>
          <p:cNvSpPr txBox="1">
            <a:spLocks noGrp="1"/>
          </p:cNvSpPr>
          <p:nvPr>
            <p:ph type="ctrTitle"/>
          </p:nvPr>
        </p:nvSpPr>
        <p:spPr>
          <a:xfrm>
            <a:off x="311064" y="310779"/>
            <a:ext cx="7886700" cy="36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subTitle" idx="1"/>
          </p:nvPr>
        </p:nvSpPr>
        <p:spPr>
          <a:xfrm>
            <a:off x="311064" y="723767"/>
            <a:ext cx="7886700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Pictures Slide">
  <p:cSld name="2 Pictures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10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4" name="Google Shape;34;p13"/>
          <p:cNvSpPr>
            <a:spLocks noGrp="1"/>
          </p:cNvSpPr>
          <p:nvPr>
            <p:ph type="pic" idx="2"/>
          </p:nvPr>
        </p:nvSpPr>
        <p:spPr>
          <a:xfrm>
            <a:off x="311064" y="1276115"/>
            <a:ext cx="5554823" cy="4548619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" name="Google Shape;35;p13"/>
          <p:cNvSpPr>
            <a:spLocks noGrp="1"/>
          </p:cNvSpPr>
          <p:nvPr>
            <p:ph type="pic" idx="3"/>
          </p:nvPr>
        </p:nvSpPr>
        <p:spPr>
          <a:xfrm>
            <a:off x="6225652" y="1276115"/>
            <a:ext cx="5554823" cy="4548619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" name="Google Shape;36;p13"/>
          <p:cNvSpPr txBox="1">
            <a:spLocks noGrp="1"/>
          </p:cNvSpPr>
          <p:nvPr>
            <p:ph type="ctrTitle"/>
          </p:nvPr>
        </p:nvSpPr>
        <p:spPr>
          <a:xfrm>
            <a:off x="311064" y="310779"/>
            <a:ext cx="7886700" cy="36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subTitle" idx="1"/>
          </p:nvPr>
        </p:nvSpPr>
        <p:spPr>
          <a:xfrm>
            <a:off x="311064" y="723767"/>
            <a:ext cx="7886700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body" idx="4"/>
          </p:nvPr>
        </p:nvSpPr>
        <p:spPr>
          <a:xfrm>
            <a:off x="311064" y="5824734"/>
            <a:ext cx="5505018" cy="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79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body" idx="5"/>
          </p:nvPr>
        </p:nvSpPr>
        <p:spPr>
          <a:xfrm>
            <a:off x="6225652" y="5824734"/>
            <a:ext cx="5543359" cy="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79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Pictures and Text Slide">
  <p:cSld name="4 Pictures and Text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10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ctrTitle"/>
          </p:nvPr>
        </p:nvSpPr>
        <p:spPr>
          <a:xfrm>
            <a:off x="311064" y="310779"/>
            <a:ext cx="7886700" cy="36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ubTitle" idx="1"/>
          </p:nvPr>
        </p:nvSpPr>
        <p:spPr>
          <a:xfrm>
            <a:off x="311064" y="723767"/>
            <a:ext cx="7886700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5" name="Google Shape;45;p14"/>
          <p:cNvSpPr>
            <a:spLocks noGrp="1"/>
          </p:cNvSpPr>
          <p:nvPr>
            <p:ph type="pic" idx="2"/>
          </p:nvPr>
        </p:nvSpPr>
        <p:spPr>
          <a:xfrm>
            <a:off x="9308715" y="1276115"/>
            <a:ext cx="2460296" cy="1189735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" name="Google Shape;46;p14"/>
          <p:cNvSpPr>
            <a:spLocks noGrp="1"/>
          </p:cNvSpPr>
          <p:nvPr>
            <p:ph type="pic" idx="3"/>
          </p:nvPr>
        </p:nvSpPr>
        <p:spPr>
          <a:xfrm>
            <a:off x="4734560" y="1284544"/>
            <a:ext cx="3463203" cy="2062035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" name="Google Shape;47;p14"/>
          <p:cNvSpPr>
            <a:spLocks noGrp="1"/>
          </p:cNvSpPr>
          <p:nvPr>
            <p:ph type="pic" idx="4"/>
          </p:nvPr>
        </p:nvSpPr>
        <p:spPr>
          <a:xfrm>
            <a:off x="4734560" y="3712789"/>
            <a:ext cx="3463203" cy="2062035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" name="Google Shape;48;p14"/>
          <p:cNvSpPr>
            <a:spLocks noGrp="1"/>
          </p:cNvSpPr>
          <p:nvPr>
            <p:ph type="pic" idx="5"/>
          </p:nvPr>
        </p:nvSpPr>
        <p:spPr>
          <a:xfrm>
            <a:off x="8305808" y="1284544"/>
            <a:ext cx="3463203" cy="2062035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" name="Google Shape;49;p14"/>
          <p:cNvSpPr>
            <a:spLocks noGrp="1"/>
          </p:cNvSpPr>
          <p:nvPr>
            <p:ph type="pic" idx="6"/>
          </p:nvPr>
        </p:nvSpPr>
        <p:spPr>
          <a:xfrm>
            <a:off x="8305808" y="3712789"/>
            <a:ext cx="3463203" cy="2062035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" name="Google Shape;50;p14"/>
          <p:cNvSpPr txBox="1">
            <a:spLocks noGrp="1"/>
          </p:cNvSpPr>
          <p:nvPr>
            <p:ph type="body" idx="7"/>
          </p:nvPr>
        </p:nvSpPr>
        <p:spPr>
          <a:xfrm>
            <a:off x="4734561" y="3367677"/>
            <a:ext cx="3463202" cy="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79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8"/>
          </p:nvPr>
        </p:nvSpPr>
        <p:spPr>
          <a:xfrm>
            <a:off x="4734561" y="5824734"/>
            <a:ext cx="3463202" cy="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79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body" idx="9"/>
          </p:nvPr>
        </p:nvSpPr>
        <p:spPr>
          <a:xfrm>
            <a:off x="8305808" y="3367677"/>
            <a:ext cx="3463203" cy="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79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3"/>
          </p:nvPr>
        </p:nvSpPr>
        <p:spPr>
          <a:xfrm>
            <a:off x="8305808" y="5824734"/>
            <a:ext cx="3463203" cy="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79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body" idx="14"/>
          </p:nvPr>
        </p:nvSpPr>
        <p:spPr>
          <a:xfrm>
            <a:off x="311150" y="1275789"/>
            <a:ext cx="4329113" cy="4777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Char char="•"/>
              <a:defRPr/>
            </a:lvl1pPr>
            <a:lvl2pPr marL="914400" lvl="1" indent="-33337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50"/>
              <a:buFont typeface="Montserrat"/>
              <a:buChar char="•"/>
              <a:defRPr sz="1100"/>
            </a:lvl2pPr>
            <a:lvl3pPr marL="1371600" lvl="2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•"/>
              <a:defRPr sz="1000"/>
            </a:lvl3pPr>
            <a:lvl4pPr marL="1828800" lvl="3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Montserrat"/>
              <a:buChar char="•"/>
              <a:defRPr sz="900"/>
            </a:lvl4pPr>
            <a:lvl5pPr marL="2286000" lvl="4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Montserrat"/>
              <a:buChar char="•"/>
              <a:defRPr sz="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">
  <p:cSld name="Text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/>
          <p:nvPr/>
        </p:nvSpPr>
        <p:spPr>
          <a:xfrm>
            <a:off x="10451254" y="6644640"/>
            <a:ext cx="1294877" cy="21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7"/>
              <a:buFont typeface="Arial"/>
              <a:buNone/>
            </a:pPr>
            <a:r>
              <a:rPr lang="en-GB" sz="667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INTERNÍ / INTERNAL</a:t>
            </a:r>
            <a:endParaRPr sz="667" b="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7;p15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10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ctrTitle"/>
          </p:nvPr>
        </p:nvSpPr>
        <p:spPr>
          <a:xfrm>
            <a:off x="311064" y="310779"/>
            <a:ext cx="7886700" cy="36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311064" y="723767"/>
            <a:ext cx="7886700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25" cy="4777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Char char="•"/>
              <a:defRPr/>
            </a:lvl1pPr>
            <a:lvl2pPr marL="914400" lvl="1" indent="-33337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50"/>
              <a:buFont typeface="Montserrat"/>
              <a:buChar char="•"/>
              <a:defRPr sz="1100"/>
            </a:lvl2pPr>
            <a:lvl3pPr marL="1371600" lvl="2" indent="-3238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Montserrat"/>
              <a:buChar char="•"/>
              <a:defRPr sz="1000"/>
            </a:lvl3pPr>
            <a:lvl4pPr marL="1828800" lvl="3" indent="-31432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Montserrat"/>
              <a:buChar char="•"/>
              <a:defRPr sz="900"/>
            </a:lvl4pPr>
            <a:lvl5pPr marL="2286000" lvl="4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Montserrat"/>
              <a:buChar char="•"/>
              <a:defRPr sz="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311064" y="609358"/>
            <a:ext cx="7886700" cy="36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311064" y="1022346"/>
            <a:ext cx="7886700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c.europa.eu/eurostat/web/luca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eoforall.fsv.cvut.cz/st_lucas/" TargetMode="External"/><Relationship Id="rId4" Type="http://schemas.openxmlformats.org/officeDocument/2006/relationships/hyperlink" Target="https://gitlab.com/geoharmonizer_inea/st_luca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lukas.brodsky@fsv.cvut.cz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tomas.boucek@fsv.cvut.cz" TargetMode="External"/><Relationship Id="rId4" Type="http://schemas.openxmlformats.org/officeDocument/2006/relationships/hyperlink" Target="mailto:martin.landa@fsv.cvut.cz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geoharmonizer_inea/odse-workshop-2022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geoharmonizer_inea/odse-workshop-2022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geoharmonizer_inea/odse-workshop-2022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geoharmonizer_inea/st_lucas/st_lucas-qgis-plugi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32fa625223_0_66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LUCAS land use nomenclature </a:t>
            </a:r>
            <a:endParaRPr sz="4000" b="0"/>
          </a:p>
        </p:txBody>
      </p:sp>
      <p:sp>
        <p:nvSpPr>
          <p:cNvPr id="148" name="Google Shape;148;g132fa625223_0_66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49" name="Google Shape;149;g132fa625223_0_66"/>
          <p:cNvSpPr txBox="1">
            <a:spLocks noGrp="1"/>
          </p:cNvSpPr>
          <p:nvPr>
            <p:ph type="body" idx="2"/>
          </p:nvPr>
        </p:nvSpPr>
        <p:spPr>
          <a:xfrm>
            <a:off x="311150" y="1275800"/>
            <a:ext cx="57144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lu1: 41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classes </a:t>
            </a:r>
            <a:endParaRPr sz="2400"/>
          </a:p>
        </p:txBody>
      </p:sp>
      <p:sp>
        <p:nvSpPr>
          <p:cNvPr id="150" name="Google Shape;150;g132fa625223_0_66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  <p:pic>
        <p:nvPicPr>
          <p:cNvPr id="151" name="Google Shape;151;g132fa625223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5277" y="1551088"/>
            <a:ext cx="9816724" cy="4577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32fa625223_0_73"/>
          <p:cNvSpPr txBox="1">
            <a:spLocks noGrp="1"/>
          </p:cNvSpPr>
          <p:nvPr>
            <p:ph type="ctrTitle"/>
          </p:nvPr>
        </p:nvSpPr>
        <p:spPr>
          <a:xfrm>
            <a:off x="311075" y="310775"/>
            <a:ext cx="116793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LUCAS access 	</a:t>
            </a:r>
            <a:r>
              <a:rPr lang="en-GB" sz="2800" b="0" u="sng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https://ec.europa.eu/eurostat/web/lucas</a:t>
            </a:r>
            <a:r>
              <a:rPr lang="en-GB" sz="2800" b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4000" b="0"/>
              <a:t> </a:t>
            </a:r>
            <a:endParaRPr sz="4000" b="0"/>
          </a:p>
        </p:txBody>
      </p:sp>
      <p:sp>
        <p:nvSpPr>
          <p:cNvPr id="157" name="Google Shape;157;g132fa625223_0_73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58" name="Google Shape;158;g132fa625223_0_73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  <p:pic>
        <p:nvPicPr>
          <p:cNvPr id="159" name="Google Shape;159;g132fa625223_0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4283" y="1275875"/>
            <a:ext cx="8231516" cy="4797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32fa625223_0_87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>
                <a:solidFill>
                  <a:srgbClr val="999999"/>
                </a:solidFill>
              </a:rPr>
              <a:t>Working with LUCAS dataset </a:t>
            </a:r>
            <a:endParaRPr sz="4000" b="0">
              <a:solidFill>
                <a:srgbClr val="999999"/>
              </a:solidFill>
            </a:endParaRPr>
          </a:p>
        </p:txBody>
      </p:sp>
      <p:sp>
        <p:nvSpPr>
          <p:cNvPr id="165" name="Google Shape;165;g132fa625223_0_87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66" name="Google Shape;166;g132fa625223_0_87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●"/>
            </a:pPr>
            <a:r>
              <a:rPr lang="en-GB" sz="2200">
                <a:solidFill>
                  <a:srgbClr val="999999"/>
                </a:solidFill>
              </a:rPr>
              <a:t>1. Download *csv file from Eurostat primary data source  </a:t>
            </a:r>
            <a:endParaRPr sz="2200">
              <a:solidFill>
                <a:srgbClr val="999999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●"/>
            </a:pPr>
            <a:r>
              <a:rPr lang="en-GB" sz="2200">
                <a:solidFill>
                  <a:srgbClr val="999999"/>
                </a:solidFill>
              </a:rPr>
              <a:t>2. Create database </a:t>
            </a:r>
            <a:endParaRPr sz="2200">
              <a:solidFill>
                <a:srgbClr val="999999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●"/>
            </a:pPr>
            <a:r>
              <a:rPr lang="en-GB" sz="2200">
                <a:solidFill>
                  <a:srgbClr val="999999"/>
                </a:solidFill>
              </a:rPr>
              <a:t>3. Import data (one year, multiple years) </a:t>
            </a:r>
            <a:endParaRPr sz="2200">
              <a:solidFill>
                <a:srgbClr val="999999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999999"/>
                </a:solidFill>
              </a:rPr>
              <a:t>    </a:t>
            </a:r>
            <a:endParaRPr sz="2200">
              <a:solidFill>
                <a:srgbClr val="999999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●"/>
            </a:pPr>
            <a:r>
              <a:rPr lang="en-GB" sz="2200" b="1">
                <a:solidFill>
                  <a:srgbClr val="999999"/>
                </a:solidFill>
              </a:rPr>
              <a:t>4. Harmonize: </a:t>
            </a:r>
            <a:endParaRPr sz="2200" b="1">
              <a:solidFill>
                <a:srgbClr val="999999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○"/>
            </a:pPr>
            <a:r>
              <a:rPr lang="en-GB" sz="2200" b="1">
                <a:solidFill>
                  <a:srgbClr val="999999"/>
                </a:solidFill>
              </a:rPr>
              <a:t>Attributes </a:t>
            </a:r>
            <a:endParaRPr sz="2200" b="1">
              <a:solidFill>
                <a:srgbClr val="999999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○"/>
            </a:pPr>
            <a:r>
              <a:rPr lang="en-GB" sz="2200" b="1">
                <a:solidFill>
                  <a:srgbClr val="999999"/>
                </a:solidFill>
              </a:rPr>
              <a:t>Attribute names </a:t>
            </a:r>
            <a:endParaRPr sz="2200" b="1">
              <a:solidFill>
                <a:srgbClr val="999999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○"/>
            </a:pPr>
            <a:r>
              <a:rPr lang="en-GB" sz="2200" b="1">
                <a:solidFill>
                  <a:srgbClr val="999999"/>
                </a:solidFill>
              </a:rPr>
              <a:t>New definitions (continuous variables vs. categorical)</a:t>
            </a:r>
            <a:endParaRPr sz="2200" b="1">
              <a:solidFill>
                <a:srgbClr val="999999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○"/>
            </a:pPr>
            <a:r>
              <a:rPr lang="en-GB" sz="2200" b="1">
                <a:solidFill>
                  <a:srgbClr val="999999"/>
                </a:solidFill>
              </a:rPr>
              <a:t>Data types (string vs. integer)</a:t>
            </a:r>
            <a:endParaRPr sz="2200" b="1">
              <a:solidFill>
                <a:srgbClr val="999999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○"/>
            </a:pPr>
            <a:r>
              <a:rPr lang="en-GB" sz="2200" b="1">
                <a:solidFill>
                  <a:srgbClr val="999999"/>
                </a:solidFill>
              </a:rPr>
              <a:t>No valid data: 8</a:t>
            </a:r>
            <a:endParaRPr sz="2200" b="1">
              <a:solidFill>
                <a:srgbClr val="999999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○"/>
            </a:pPr>
            <a:r>
              <a:rPr lang="en-GB" sz="2200" b="1">
                <a:solidFill>
                  <a:srgbClr val="999999"/>
                </a:solidFill>
              </a:rPr>
              <a:t>Geometries </a:t>
            </a:r>
            <a:endParaRPr sz="2200" b="1">
              <a:solidFill>
                <a:srgbClr val="999999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Char char="○"/>
            </a:pPr>
            <a:r>
              <a:rPr lang="en-GB" sz="2200" b="1">
                <a:solidFill>
                  <a:srgbClr val="999999"/>
                </a:solidFill>
              </a:rPr>
              <a:t>Spatoitemporal aggregation </a:t>
            </a:r>
            <a:endParaRPr sz="2200" b="1">
              <a:solidFill>
                <a:srgbClr val="999999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99999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167" name="Google Shape;167;g132fa625223_0_87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2fa625223_0_116"/>
          <p:cNvSpPr txBox="1">
            <a:spLocks noGrp="1"/>
          </p:cNvSpPr>
          <p:nvPr>
            <p:ph type="ctrTitle"/>
          </p:nvPr>
        </p:nvSpPr>
        <p:spPr>
          <a:xfrm>
            <a:off x="311075" y="310775"/>
            <a:ext cx="114693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Or use </a:t>
            </a:r>
            <a:r>
              <a:rPr lang="en-GB" sz="4000"/>
              <a:t>ST_LUCAS system </a:t>
            </a:r>
            <a:endParaRPr sz="4000"/>
          </a:p>
        </p:txBody>
      </p:sp>
      <p:sp>
        <p:nvSpPr>
          <p:cNvPr id="173" name="Google Shape;173;g132fa625223_0_116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74" name="Google Shape;174;g132fa625223_0_116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User 1: working Python environment =&gt; use ST_LUCAS Python API (DEMO) and get the data online;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User 2: working in GIS (QGIS) =&gt; use ST_LUCAS QGIS plugin  and get the data online (DEMO);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175" name="Google Shape;175;g132fa625223_0_116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32fa625223_0_123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81" name="Google Shape;181;g132fa625223_0_123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  <p:pic>
        <p:nvPicPr>
          <p:cNvPr id="182" name="Google Shape;182;g132fa625223_0_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3325" y="47025"/>
            <a:ext cx="8112758" cy="608203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132fa625223_0_123"/>
          <p:cNvSpPr txBox="1"/>
          <p:nvPr/>
        </p:nvSpPr>
        <p:spPr>
          <a:xfrm>
            <a:off x="89950" y="2005275"/>
            <a:ext cx="4462500" cy="27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https://gitlab.com/geoharmonizer_inea/st_lucas</a:t>
            </a:r>
            <a:r>
              <a:rPr lang="en-GB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https://geoforall.fsv.cvut.cz/st_lucas/</a:t>
            </a:r>
            <a:r>
              <a:rPr lang="en-GB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32fa625223_0_130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ST_LUCAS </a:t>
            </a:r>
            <a:endParaRPr sz="4000" b="0"/>
          </a:p>
        </p:txBody>
      </p:sp>
      <p:sp>
        <p:nvSpPr>
          <p:cNvPr id="189" name="Google Shape;189;g132fa625223_0_130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90" name="Google Shape;190;g132fa625223_0_130"/>
          <p:cNvSpPr txBox="1">
            <a:spLocks noGrp="1"/>
          </p:cNvSpPr>
          <p:nvPr>
            <p:ph type="body" idx="2"/>
          </p:nvPr>
        </p:nvSpPr>
        <p:spPr>
          <a:xfrm>
            <a:off x="311150" y="1275796"/>
            <a:ext cx="5072700" cy="30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ST_LUCAS system’s static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high-level architecture</a:t>
            </a: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191" name="Google Shape;191;g132fa625223_0_130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  <p:pic>
        <p:nvPicPr>
          <p:cNvPr id="192" name="Google Shape;192;g132fa625223_0_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3737" y="310775"/>
            <a:ext cx="5956713" cy="564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2fa625223_0_211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ST_LUCAS </a:t>
            </a:r>
            <a:endParaRPr sz="4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harmonization </a:t>
            </a:r>
            <a:endParaRPr sz="4000" b="0"/>
          </a:p>
        </p:txBody>
      </p:sp>
      <p:sp>
        <p:nvSpPr>
          <p:cNvPr id="198" name="Google Shape;198;g132fa625223_0_211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99" name="Google Shape;199;g132fa625223_0_211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1. import primary data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(2006 -&gt; 2018)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2. coordinates correction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3. rename attributes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(reference 2018)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4. values harmonization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5. re-type values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6. merge into one table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7. space-time aggregation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=&gt; distribute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 </a:t>
            </a: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200" name="Google Shape;200;g132fa625223_0_211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  <p:pic>
        <p:nvPicPr>
          <p:cNvPr id="201" name="Google Shape;201;g132fa625223_0_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2150" y="207700"/>
            <a:ext cx="6254000" cy="584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32fa625223_0_259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ST_LUCAS </a:t>
            </a:r>
            <a:endParaRPr sz="4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harmonization </a:t>
            </a:r>
            <a:endParaRPr sz="4000" b="0"/>
          </a:p>
        </p:txBody>
      </p:sp>
      <p:sp>
        <p:nvSpPr>
          <p:cNvPr id="207" name="Google Shape;207;g132fa625223_0_259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208" name="Google Shape;208;g132fa625223_0_259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  LUCAS geometries harmonization 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  for change detection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 </a:t>
            </a: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209" name="Google Shape;209;g132fa625223_0_259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17</a:t>
            </a:fld>
            <a:endParaRPr/>
          </a:p>
        </p:txBody>
      </p:sp>
      <p:pic>
        <p:nvPicPr>
          <p:cNvPr id="210" name="Google Shape;210;g132fa625223_0_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334" y="310775"/>
            <a:ext cx="4868115" cy="574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32fa625223_0_137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ST_LUCAS system interaction </a:t>
            </a:r>
            <a:endParaRPr sz="4000" b="0"/>
          </a:p>
        </p:txBody>
      </p:sp>
      <p:sp>
        <p:nvSpPr>
          <p:cNvPr id="216" name="Google Shape;216;g132fa625223_0_137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217" name="Google Shape;217;g132fa625223_0_137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  <p:pic>
        <p:nvPicPr>
          <p:cNvPr id="218" name="Google Shape;218;g132fa625223_0_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1150" y="1130250"/>
            <a:ext cx="8486550" cy="492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32fa625223_0_161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ST_LUCAS system </a:t>
            </a:r>
            <a:endParaRPr sz="4000" b="0"/>
          </a:p>
        </p:txBody>
      </p:sp>
      <p:sp>
        <p:nvSpPr>
          <p:cNvPr id="224" name="Google Shape;224;g132fa625223_0_161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225" name="Google Shape;225;g132fa625223_0_161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/>
              <a:t>General info: </a:t>
            </a:r>
            <a:r>
              <a:rPr lang="en-GB" sz="2200"/>
              <a:t>LUCAS data grouped thematically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LC_LU: land cover and land use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LC_LU_SO: land cover and land use &amp; soil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FO: forestry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CO: copernicus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IN: inspire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226" name="Google Shape;226;g132fa625223_0_161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 txBox="1">
            <a:spLocks noGrp="1"/>
          </p:cNvSpPr>
          <p:nvPr>
            <p:ph type="ctrTitle"/>
          </p:nvPr>
        </p:nvSpPr>
        <p:spPr>
          <a:xfrm>
            <a:off x="311064" y="1221694"/>
            <a:ext cx="78867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4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Working with harmonized LUCAS dataset</a:t>
            </a:r>
            <a:r>
              <a:rPr lang="en-GB" sz="49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</a:pPr>
            <a:endParaRPr/>
          </a:p>
        </p:txBody>
      </p:sp>
      <p:sp>
        <p:nvSpPr>
          <p:cNvPr id="71" name="Google Shape;71;p2"/>
          <p:cNvSpPr txBox="1">
            <a:spLocks noGrp="1"/>
          </p:cNvSpPr>
          <p:nvPr>
            <p:ph type="subTitle" idx="1"/>
          </p:nvPr>
        </p:nvSpPr>
        <p:spPr>
          <a:xfrm>
            <a:off x="311075" y="2801360"/>
            <a:ext cx="9326220" cy="1421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GB" sz="2290" dirty="0">
                <a:latin typeface="Arial"/>
                <a:ea typeface="Arial"/>
                <a:cs typeface="Arial"/>
                <a:sym typeface="Arial"/>
              </a:rPr>
              <a:t>Instructors: </a:t>
            </a:r>
            <a:r>
              <a:rPr lang="en-GB" sz="2290" dirty="0" err="1">
                <a:latin typeface="Arial"/>
                <a:ea typeface="Arial"/>
                <a:cs typeface="Arial"/>
                <a:sym typeface="Arial"/>
              </a:rPr>
              <a:t>Lukáš</a:t>
            </a:r>
            <a:r>
              <a:rPr lang="en-GB" sz="229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2290" dirty="0" err="1">
                <a:latin typeface="Arial"/>
                <a:ea typeface="Arial"/>
                <a:cs typeface="Arial"/>
                <a:sym typeface="Arial"/>
              </a:rPr>
              <a:t>Brodský</a:t>
            </a:r>
            <a:r>
              <a:rPr lang="en-GB" sz="2290" dirty="0">
                <a:latin typeface="Arial"/>
                <a:ea typeface="Arial"/>
                <a:cs typeface="Arial"/>
                <a:sym typeface="Arial"/>
              </a:rPr>
              <a:t>, Martin </a:t>
            </a:r>
            <a:r>
              <a:rPr lang="en-GB" sz="2290" dirty="0" err="1">
                <a:latin typeface="Arial"/>
                <a:ea typeface="Arial"/>
                <a:cs typeface="Arial"/>
                <a:sym typeface="Arial"/>
              </a:rPr>
              <a:t>Landa</a:t>
            </a:r>
            <a:r>
              <a:rPr lang="en-GB" sz="2290" dirty="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 sz="2290" dirty="0" err="1">
                <a:latin typeface="Arial"/>
                <a:ea typeface="Arial"/>
                <a:cs typeface="Arial"/>
                <a:sym typeface="Arial"/>
              </a:rPr>
              <a:t>Tomáš</a:t>
            </a:r>
            <a:r>
              <a:rPr lang="en-GB" sz="229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2290" dirty="0" err="1">
                <a:latin typeface="Arial"/>
                <a:ea typeface="Arial"/>
                <a:cs typeface="Arial"/>
                <a:sym typeface="Arial"/>
              </a:rPr>
              <a:t>Bouček</a:t>
            </a:r>
            <a:endParaRPr sz="2290" dirty="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GB" sz="2090" u="sng" dirty="0">
                <a:solidFill>
                  <a:srgbClr val="C9DAF8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lukas.brodsky@fsv.cvut.cz</a:t>
            </a:r>
            <a:r>
              <a:rPr lang="en-GB" sz="2090" dirty="0">
                <a:solidFill>
                  <a:srgbClr val="C9DAF8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2090" u="sng" dirty="0">
                <a:solidFill>
                  <a:srgbClr val="C9DAF8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martin.landa@fsv.cvut.cz</a:t>
            </a:r>
            <a:r>
              <a:rPr lang="en-GB" sz="1800" dirty="0">
                <a:solidFill>
                  <a:srgbClr val="C9DAF8"/>
                </a:solidFill>
              </a:rPr>
              <a:t> </a:t>
            </a:r>
            <a:r>
              <a:rPr lang="en-GB" sz="2090" u="sng" dirty="0">
                <a:solidFill>
                  <a:srgbClr val="C9DAF8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tomas.boucek@fsv.cvut.cz</a:t>
            </a:r>
            <a:r>
              <a:rPr lang="en-GB" sz="2090" dirty="0">
                <a:solidFill>
                  <a:srgbClr val="C9DAF8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endParaRPr lang="en-GB" sz="2090" dirty="0">
              <a:solidFill>
                <a:srgbClr val="C9DAF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ts val="1018"/>
            </a:pPr>
            <a:r>
              <a:rPr lang="en-GB" sz="2000" b="1" u="sng" dirty="0">
                <a:solidFill>
                  <a:schemeClr val="bg2">
                    <a:lumMod val="20000"/>
                    <a:lumOff val="80000"/>
                  </a:schemeClr>
                </a:solidFill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https://</a:t>
            </a:r>
            <a:r>
              <a:rPr lang="en-GB" sz="2000" b="1" u="sng" dirty="0" err="1">
                <a:solidFill>
                  <a:schemeClr val="bg2">
                    <a:lumMod val="20000"/>
                    <a:lumOff val="80000"/>
                  </a:schemeClr>
                </a:solidFill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gitlab.com</a:t>
            </a:r>
            <a:r>
              <a:rPr lang="en-GB" sz="2000" b="1" u="sng" dirty="0">
                <a:solidFill>
                  <a:schemeClr val="bg2">
                    <a:lumMod val="20000"/>
                    <a:lumOff val="80000"/>
                  </a:schemeClr>
                </a:solidFill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/</a:t>
            </a:r>
            <a:r>
              <a:rPr lang="en-GB" sz="2000" b="1" u="sng" dirty="0" err="1">
                <a:solidFill>
                  <a:schemeClr val="bg2">
                    <a:lumMod val="20000"/>
                    <a:lumOff val="80000"/>
                  </a:schemeClr>
                </a:solidFill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geoharmonizer_inea</a:t>
            </a:r>
            <a:r>
              <a:rPr lang="en-GB" sz="2000" b="1" u="sng" dirty="0">
                <a:solidFill>
                  <a:schemeClr val="bg2">
                    <a:lumMod val="20000"/>
                    <a:lumOff val="80000"/>
                  </a:schemeClr>
                </a:solidFill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/odse-workshop-2022/</a:t>
            </a:r>
            <a:endParaRPr dirty="0"/>
          </a:p>
        </p:txBody>
      </p:sp>
      <p:sp>
        <p:nvSpPr>
          <p:cNvPr id="72" name="Google Shape;72;p2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10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73" name="Google Shape;73;p2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32fa625223_0_144"/>
          <p:cNvSpPr txBox="1">
            <a:spLocks noGrp="1"/>
          </p:cNvSpPr>
          <p:nvPr>
            <p:ph type="ctrTitle"/>
          </p:nvPr>
        </p:nvSpPr>
        <p:spPr>
          <a:xfrm>
            <a:off x="311075" y="310775"/>
            <a:ext cx="11591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Hands-on #1: accessing ST_LUCAS dataset using Python API</a:t>
            </a:r>
            <a:endParaRPr sz="4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endParaRPr sz="4000" b="0"/>
          </a:p>
        </p:txBody>
      </p:sp>
      <p:sp>
        <p:nvSpPr>
          <p:cNvPr id="232" name="Google Shape;232;g132fa625223_0_144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233" name="Google Shape;233;g132fa625223_0_144"/>
          <p:cNvSpPr txBox="1">
            <a:spLocks noGrp="1"/>
          </p:cNvSpPr>
          <p:nvPr>
            <p:ph type="body" idx="2"/>
          </p:nvPr>
        </p:nvSpPr>
        <p:spPr>
          <a:xfrm>
            <a:off x="311150" y="1275800"/>
            <a:ext cx="11591700" cy="15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/>
              <a:t>Notebook:</a:t>
            </a:r>
            <a:endParaRPr sz="2200" dirty="0"/>
          </a:p>
          <a:p>
            <a:pPr marL="0" lvl="0" indent="0">
              <a:spcBef>
                <a:spcPts val="0"/>
              </a:spcBef>
              <a:buNone/>
            </a:pPr>
            <a:r>
              <a:rPr lang="en-GB" sz="2200" u="sng" dirty="0">
                <a:solidFill>
                  <a:schemeClr val="hlink"/>
                </a:solidFill>
                <a:hlinkClick r:id="rId3"/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https://gitlab.com/geoharmonizer_inea/odse-workshop-2022/</a:t>
            </a:r>
            <a:r>
              <a:rPr lang="en-GB" sz="2200" u="sng" dirty="0">
                <a:solidFill>
                  <a:schemeClr val="hlink"/>
                </a:solidFill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 </a:t>
            </a:r>
            <a:r>
              <a:rPr lang="en-GB" sz="2200" dirty="0">
                <a:solidFill>
                  <a:srgbClr val="4285F4"/>
                </a:solidFill>
              </a:rPr>
              <a:t>01_lucas_access.ipynb</a:t>
            </a:r>
            <a:endParaRPr sz="2200" dirty="0">
              <a:solidFill>
                <a:srgbClr val="4285F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 dirty="0"/>
          </a:p>
        </p:txBody>
      </p:sp>
      <p:sp>
        <p:nvSpPr>
          <p:cNvPr id="234" name="Google Shape;234;g132fa625223_0_144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20</a:t>
            </a:fld>
            <a:endParaRPr/>
          </a:p>
        </p:txBody>
      </p:sp>
      <p:pic>
        <p:nvPicPr>
          <p:cNvPr id="235" name="Google Shape;235;g132fa625223_0_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9200" y="2861625"/>
            <a:ext cx="7933576" cy="31913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32fa625223_0_168"/>
          <p:cNvSpPr txBox="1">
            <a:spLocks noGrp="1"/>
          </p:cNvSpPr>
          <p:nvPr>
            <p:ph type="ctrTitle"/>
          </p:nvPr>
        </p:nvSpPr>
        <p:spPr>
          <a:xfrm>
            <a:off x="311075" y="310775"/>
            <a:ext cx="114693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Hands-on #2: LC validation with LUCAS</a:t>
            </a:r>
            <a:endParaRPr sz="4000" b="0"/>
          </a:p>
        </p:txBody>
      </p:sp>
      <p:sp>
        <p:nvSpPr>
          <p:cNvPr id="241" name="Google Shape;241;g132fa625223_0_168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242" name="Google Shape;242;g132fa625223_0_168"/>
          <p:cNvSpPr txBox="1">
            <a:spLocks noGrp="1"/>
          </p:cNvSpPr>
          <p:nvPr>
            <p:ph type="body" idx="2"/>
          </p:nvPr>
        </p:nvSpPr>
        <p:spPr>
          <a:xfrm>
            <a:off x="311150" y="1275795"/>
            <a:ext cx="11469300" cy="27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/>
              <a:t>Notebook:</a:t>
            </a:r>
            <a:endParaRPr sz="2200" dirty="0"/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-GB" sz="2200" u="sng" dirty="0">
                <a:solidFill>
                  <a:schemeClr val="hlink"/>
                </a:solidFill>
                <a:hlinkClick r:id="rId3"/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https://gitlab.com/geoharmonizer_inea/odse-workshop-2022/</a:t>
            </a:r>
            <a:r>
              <a:rPr lang="en-GB" sz="2200" u="sng" dirty="0">
                <a:solidFill>
                  <a:schemeClr val="hlink"/>
                </a:solidFill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 </a:t>
            </a:r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endParaRPr sz="2200" dirty="0">
              <a:solidFill>
                <a:srgbClr val="4285F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/>
              <a:t>General steps: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 dirty="0"/>
              <a:t>1. prepare land cover product:	</a:t>
            </a:r>
            <a:r>
              <a:rPr lang="en-GB" sz="2200" dirty="0">
                <a:solidFill>
                  <a:srgbClr val="4285F4"/>
                </a:solidFill>
              </a:rPr>
              <a:t>./</a:t>
            </a:r>
            <a:r>
              <a:rPr lang="en-GB" sz="2200" dirty="0" err="1">
                <a:solidFill>
                  <a:srgbClr val="4285F4"/>
                </a:solidFill>
              </a:rPr>
              <a:t>sample_land_cover</a:t>
            </a:r>
            <a:r>
              <a:rPr lang="en-GB" sz="2200" dirty="0">
                <a:solidFill>
                  <a:srgbClr val="4285F4"/>
                </a:solidFill>
              </a:rPr>
              <a:t>/</a:t>
            </a:r>
            <a:r>
              <a:rPr lang="en-GB" sz="2200" dirty="0" err="1">
                <a:solidFill>
                  <a:srgbClr val="4285F4"/>
                </a:solidFill>
              </a:rPr>
              <a:t>cz_land</a:t>
            </a:r>
            <a:r>
              <a:rPr lang="en-GB" sz="2200" dirty="0">
                <a:solidFill>
                  <a:srgbClr val="4285F4"/>
                </a:solidFill>
              </a:rPr>
              <a:t>*.</a:t>
            </a:r>
            <a:r>
              <a:rPr lang="en-GB" sz="2200" dirty="0" err="1">
                <a:solidFill>
                  <a:srgbClr val="4285F4"/>
                </a:solidFill>
              </a:rPr>
              <a:t>tif</a:t>
            </a:r>
            <a:endParaRPr sz="2200" dirty="0">
              <a:solidFill>
                <a:srgbClr val="4285F4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 dirty="0"/>
              <a:t>2. prepare LUCAS points for the AOI:	 </a:t>
            </a:r>
            <a:r>
              <a:rPr lang="en-GB" sz="2200" dirty="0">
                <a:solidFill>
                  <a:srgbClr val="4285F4"/>
                </a:solidFill>
              </a:rPr>
              <a:t>./</a:t>
            </a:r>
            <a:r>
              <a:rPr lang="en-GB" sz="2200" dirty="0" err="1">
                <a:solidFill>
                  <a:srgbClr val="4285F4"/>
                </a:solidFill>
              </a:rPr>
              <a:t>sample_land_cover</a:t>
            </a:r>
            <a:r>
              <a:rPr lang="en-GB" sz="2200" dirty="0">
                <a:solidFill>
                  <a:srgbClr val="4285F4"/>
                </a:solidFill>
              </a:rPr>
              <a:t>/</a:t>
            </a:r>
            <a:r>
              <a:rPr lang="en-GB" sz="2200" dirty="0" err="1">
                <a:solidFill>
                  <a:srgbClr val="4285F4"/>
                </a:solidFill>
              </a:rPr>
              <a:t>cz_lucas</a:t>
            </a:r>
            <a:r>
              <a:rPr lang="en-GB" sz="2200" dirty="0">
                <a:solidFill>
                  <a:srgbClr val="4285F4"/>
                </a:solidFill>
              </a:rPr>
              <a:t>*.</a:t>
            </a:r>
            <a:r>
              <a:rPr lang="en-GB" sz="2200" dirty="0" err="1">
                <a:solidFill>
                  <a:srgbClr val="4285F4"/>
                </a:solidFill>
              </a:rPr>
              <a:t>gpkg</a:t>
            </a:r>
            <a:endParaRPr sz="2200" dirty="0">
              <a:solidFill>
                <a:srgbClr val="4285F4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 dirty="0"/>
              <a:t>3. run validation in </a:t>
            </a:r>
            <a:r>
              <a:rPr lang="en-GB" sz="2200" dirty="0" err="1"/>
              <a:t>Jupyter</a:t>
            </a:r>
            <a:r>
              <a:rPr lang="en-GB" sz="2200" dirty="0"/>
              <a:t> notebook:  </a:t>
            </a:r>
            <a:r>
              <a:rPr lang="en-GB" sz="2200" dirty="0">
                <a:solidFill>
                  <a:srgbClr val="4285F4"/>
                </a:solidFill>
              </a:rPr>
              <a:t>02_land_cover_validation.ipynb</a:t>
            </a:r>
            <a:endParaRPr sz="2200" dirty="0">
              <a:solidFill>
                <a:srgbClr val="4285F4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 dirty="0"/>
              <a:t>4. discuss the results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4285F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4285F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 dirty="0"/>
          </a:p>
        </p:txBody>
      </p:sp>
      <p:sp>
        <p:nvSpPr>
          <p:cNvPr id="243" name="Google Shape;243;g132fa625223_0_168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21</a:t>
            </a:fld>
            <a:endParaRPr/>
          </a:p>
        </p:txBody>
      </p:sp>
      <p:pic>
        <p:nvPicPr>
          <p:cNvPr id="244" name="Google Shape;244;g132fa625223_0_168"/>
          <p:cNvPicPr preferRelativeResize="0"/>
          <p:nvPr/>
        </p:nvPicPr>
        <p:blipFill rotWithShape="1">
          <a:blip r:embed="rId4">
            <a:alphaModFix/>
          </a:blip>
          <a:srcRect b="47487"/>
          <a:stretch/>
        </p:blipFill>
        <p:spPr>
          <a:xfrm>
            <a:off x="3118556" y="4248438"/>
            <a:ext cx="8988124" cy="19224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2fa625223_0_175"/>
          <p:cNvSpPr txBox="1">
            <a:spLocks noGrp="1"/>
          </p:cNvSpPr>
          <p:nvPr>
            <p:ph type="ctrTitle"/>
          </p:nvPr>
        </p:nvSpPr>
        <p:spPr>
          <a:xfrm>
            <a:off x="311075" y="310775"/>
            <a:ext cx="113145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b="0"/>
              <a:t>Hands-on #3: Nomenclature translation</a:t>
            </a:r>
            <a:endParaRPr sz="4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endParaRPr sz="4000" b="0"/>
          </a:p>
        </p:txBody>
      </p:sp>
      <p:sp>
        <p:nvSpPr>
          <p:cNvPr id="250" name="Google Shape;250;g132fa625223_0_175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251" name="Google Shape;251;g132fa625223_0_175"/>
          <p:cNvSpPr txBox="1">
            <a:spLocks noGrp="1"/>
          </p:cNvSpPr>
          <p:nvPr>
            <p:ph type="body" idx="2"/>
          </p:nvPr>
        </p:nvSpPr>
        <p:spPr>
          <a:xfrm>
            <a:off x="311150" y="1275794"/>
            <a:ext cx="11469300" cy="19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/>
              <a:t>Notebook: </a:t>
            </a:r>
            <a:endParaRPr sz="2200" dirty="0"/>
          </a:p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-GB" sz="2200" u="sng" dirty="0">
                <a:solidFill>
                  <a:schemeClr val="hlink"/>
                </a:solidFill>
                <a:hlinkClick r:id="rId3"/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https://gitlab.com/geoharmonizer_inea/odse-workshop-2022/</a:t>
            </a:r>
            <a:r>
              <a:rPr lang="en-GB" sz="2200" u="sng" dirty="0">
                <a:solidFill>
                  <a:schemeClr val="hlink"/>
                </a:solidFill>
                <a:extLst>
                  <a:ext uri="http://customooxmlschemas.google.com/">
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 </a:t>
            </a:r>
            <a:r>
              <a:rPr lang="en-GB" sz="2200" dirty="0">
                <a:solidFill>
                  <a:srgbClr val="4285F4"/>
                </a:solidFill>
              </a:rPr>
              <a:t>03_lucas_analyze.ipynb</a:t>
            </a:r>
            <a:endParaRPr sz="2200" dirty="0">
              <a:solidFill>
                <a:srgbClr val="4285F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52" name="Google Shape;252;g132fa625223_0_175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22</a:t>
            </a:fld>
            <a:endParaRPr/>
          </a:p>
        </p:txBody>
      </p:sp>
      <p:pic>
        <p:nvPicPr>
          <p:cNvPr id="253" name="Google Shape;253;g132fa625223_0_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3725" y="2673700"/>
            <a:ext cx="8839200" cy="326861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32fa625223_0_237"/>
          <p:cNvSpPr txBox="1">
            <a:spLocks noGrp="1"/>
          </p:cNvSpPr>
          <p:nvPr>
            <p:ph type="ctrTitle"/>
          </p:nvPr>
        </p:nvSpPr>
        <p:spPr>
          <a:xfrm>
            <a:off x="311075" y="310775"/>
            <a:ext cx="113145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b="0"/>
              <a:t>Hands-on #4: LUCAS QGIS plug-in</a:t>
            </a:r>
            <a:endParaRPr sz="4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endParaRPr sz="4000" b="0"/>
          </a:p>
        </p:txBody>
      </p:sp>
      <p:sp>
        <p:nvSpPr>
          <p:cNvPr id="259" name="Google Shape;259;g132fa625223_0_237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260" name="Google Shape;260;g132fa625223_0_237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23</a:t>
            </a:fld>
            <a:endParaRPr/>
          </a:p>
        </p:txBody>
      </p:sp>
      <p:sp>
        <p:nvSpPr>
          <p:cNvPr id="261" name="Google Shape;261;g132fa625223_0_237"/>
          <p:cNvSpPr txBox="1">
            <a:spLocks noGrp="1"/>
          </p:cNvSpPr>
          <p:nvPr>
            <p:ph type="body" idx="2"/>
          </p:nvPr>
        </p:nvSpPr>
        <p:spPr>
          <a:xfrm>
            <a:off x="311150" y="1275797"/>
            <a:ext cx="11469300" cy="11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 dirty="0"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QGIS plugin needs to be installed! </a:t>
            </a:r>
            <a:endParaRPr sz="22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u="sng" dirty="0">
                <a:solidFill>
                  <a:schemeClr val="hlink"/>
                </a:solidFill>
                <a:hlinkClick r:id="rId3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"/>
                  </a:ext>
                </a:extLst>
              </a:rPr>
              <a:t>https://gitlab.com/geoharmonizer_inea/st_lucas/st_lucas-qgis-plugin</a:t>
            </a:r>
            <a:r>
              <a:rPr lang="en-GB" sz="2200" dirty="0"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2"/>
                  </a:ext>
                </a:extLst>
              </a:rPr>
              <a:t> </a:t>
            </a:r>
            <a:endParaRPr sz="2200" dirty="0">
              <a:extLst>
                <a:ext uri="http://customooxmlschemas.google.com/">
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3"/>
                </a:ext>
              </a:extLs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extLst>
                <a:ext uri="http://customooxmlschemas.google.com/">
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4"/>
                </a:ext>
              </a:extLs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pic>
        <p:nvPicPr>
          <p:cNvPr id="262" name="Google Shape;262;g132fa625223_0_237"/>
          <p:cNvPicPr preferRelativeResize="0"/>
          <p:nvPr/>
        </p:nvPicPr>
        <p:blipFill rotWithShape="1">
          <a:blip r:embed="rId4">
            <a:alphaModFix/>
          </a:blip>
          <a:srcRect l="39" r="29"/>
          <a:stretch/>
        </p:blipFill>
        <p:spPr>
          <a:xfrm>
            <a:off x="4794000" y="2152725"/>
            <a:ext cx="7120901" cy="38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32fa625223_0_249"/>
          <p:cNvSpPr txBox="1">
            <a:spLocks noGrp="1"/>
          </p:cNvSpPr>
          <p:nvPr>
            <p:ph type="ctrTitle"/>
          </p:nvPr>
        </p:nvSpPr>
        <p:spPr>
          <a:xfrm>
            <a:off x="311075" y="310775"/>
            <a:ext cx="113145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b="0"/>
              <a:t>Hands-on #5: </a:t>
            </a:r>
            <a:endParaRPr sz="4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b="0"/>
              <a:t>LUCAS QGIS plug-in</a:t>
            </a:r>
            <a:endParaRPr sz="4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endParaRPr sz="4000" b="0"/>
          </a:p>
        </p:txBody>
      </p:sp>
      <p:sp>
        <p:nvSpPr>
          <p:cNvPr id="268" name="Google Shape;268;g132fa625223_0_249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269" name="Google Shape;269;g132fa625223_0_249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24</a:t>
            </a:fld>
            <a:endParaRPr/>
          </a:p>
        </p:txBody>
      </p:sp>
      <p:pic>
        <p:nvPicPr>
          <p:cNvPr id="270" name="Google Shape;270;g132fa625223_0_249"/>
          <p:cNvPicPr preferRelativeResize="0"/>
          <p:nvPr/>
        </p:nvPicPr>
        <p:blipFill rotWithShape="1">
          <a:blip r:embed="rId3">
            <a:alphaModFix/>
          </a:blip>
          <a:srcRect l="347" r="347"/>
          <a:stretch/>
        </p:blipFill>
        <p:spPr>
          <a:xfrm>
            <a:off x="7410978" y="203200"/>
            <a:ext cx="4470700" cy="581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7"/>
          <p:cNvSpPr txBox="1">
            <a:spLocks noGrp="1"/>
          </p:cNvSpPr>
          <p:nvPr>
            <p:ph type="ctrTitle"/>
          </p:nvPr>
        </p:nvSpPr>
        <p:spPr>
          <a:xfrm>
            <a:off x="311075" y="310771"/>
            <a:ext cx="78867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800" b="0">
                <a:latin typeface="Arial"/>
                <a:ea typeface="Arial"/>
                <a:cs typeface="Arial"/>
                <a:sym typeface="Arial"/>
              </a:rPr>
              <a:t>Wrap-up LUCAS session</a:t>
            </a:r>
            <a:endParaRPr/>
          </a:p>
        </p:txBody>
      </p:sp>
      <p:sp>
        <p:nvSpPr>
          <p:cNvPr id="276" name="Google Shape;276;p7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25" cy="4777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228600" lvl="0" indent="-2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/>
              <a:t>Learned how to: </a:t>
            </a:r>
            <a:endParaRPr sz="2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400"/>
              <a:t>Access the harmonized LUCAS dataset with Python API and QGIS;</a:t>
            </a:r>
            <a:endParaRPr sz="2400"/>
          </a:p>
          <a:p>
            <a:pPr marL="228600" lvl="0" indent="-2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/>
              <a:t>   Filter the subsets;</a:t>
            </a:r>
            <a:endParaRPr sz="24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400"/>
              <a:t>Use LUCAS for land cover validation;</a:t>
            </a:r>
            <a:endParaRPr sz="24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/>
              <a:t>      and it can be used the same way for land cover model calibration!;</a:t>
            </a:r>
            <a:endParaRPr sz="24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400"/>
              <a:t>Translate LUCAS nomenclature to e.g. CORINE;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Aggregate the land cover classes before validation / calibration;</a:t>
            </a:r>
            <a:endParaRPr sz="24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/>
              <a:t>      in order to perform land cover research with open data and open  </a:t>
            </a:r>
            <a:endParaRPr sz="24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/>
              <a:t>      software!</a:t>
            </a:r>
            <a:endParaRPr sz="2400"/>
          </a:p>
          <a:p>
            <a:pPr marL="228600" lvl="0" indent="-2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228600" lvl="0" indent="-297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b="1"/>
              <a:t>Thanks for your attention!</a:t>
            </a:r>
            <a:endParaRPr sz="2400" b="1"/>
          </a:p>
          <a:p>
            <a:pPr marL="228600" lvl="0" indent="-297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/>
          </a:p>
          <a:p>
            <a:pPr marL="228600" lvl="0" indent="-297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b="1">
                <a:solidFill>
                  <a:srgbClr val="4285F4"/>
                </a:solidFill>
              </a:rPr>
              <a:t>USE LUCAS DATA FOR YOUR RESEARCH! </a:t>
            </a:r>
            <a:endParaRPr sz="2400" b="1">
              <a:solidFill>
                <a:srgbClr val="4285F4"/>
              </a:solidFill>
            </a:endParaRPr>
          </a:p>
          <a:p>
            <a:pPr marL="228600" lvl="0" indent="-2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None/>
            </a:pPr>
            <a:endParaRPr/>
          </a:p>
        </p:txBody>
      </p:sp>
      <p:sp>
        <p:nvSpPr>
          <p:cNvPr id="277" name="Google Shape;277;p7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10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278" name="Google Shape;278;p7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25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32fa625223_0_0"/>
          <p:cNvSpPr txBox="1">
            <a:spLocks noGrp="1"/>
          </p:cNvSpPr>
          <p:nvPr>
            <p:ph type="ctrTitle"/>
          </p:nvPr>
        </p:nvSpPr>
        <p:spPr>
          <a:xfrm>
            <a:off x="311150" y="135749"/>
            <a:ext cx="78867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Land mapping </a:t>
            </a:r>
            <a:endParaRPr sz="4000" b="0"/>
          </a:p>
        </p:txBody>
      </p:sp>
      <p:sp>
        <p:nvSpPr>
          <p:cNvPr id="79" name="Google Shape;79;g132fa625223_0_0"/>
          <p:cNvSpPr txBox="1">
            <a:spLocks noGrp="1"/>
          </p:cNvSpPr>
          <p:nvPr>
            <p:ph type="body" idx="2"/>
          </p:nvPr>
        </p:nvSpPr>
        <p:spPr>
          <a:xfrm>
            <a:off x="311150" y="809400"/>
            <a:ext cx="11469300" cy="53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Map land cover and / or land use; </a:t>
            </a:r>
            <a:endParaRPr sz="23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Pure land cover components (INSPIRE); </a:t>
            </a:r>
            <a:endParaRPr sz="2300"/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Map changes of land cover and / or land use (2006, 2009, 2012, 2015, 2018);  </a:t>
            </a:r>
            <a:endParaRPr sz="2300"/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Land management (ploughing, crop residues, grassland grazing; harvested field, tilled/sowed, clear cut, burnt area, fire break, nursey, dump site, temporary dry, temporary flooded); </a:t>
            </a:r>
            <a:endParaRPr sz="2300"/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Land special status (protected, hunting, protected and hunting, no special status) ; </a:t>
            </a:r>
            <a:endParaRPr sz="2300"/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Water management (irrigation, type and source, delivery system);  </a:t>
            </a:r>
            <a:endParaRPr sz="2300"/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Study soils (erosion, etc.); </a:t>
            </a:r>
            <a:endParaRPr sz="2300"/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Tree properties (height of trees, height of trees at maturity); </a:t>
            </a:r>
            <a:endParaRPr sz="2300"/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Evaluate Copernicus Land Cover (urban areas, percentage of: imperviousness, coniferous forest trees, broadleaved forest trees, shrubs, herbaceous plants, lichens and mosses, consolidated bare land, unconsolidated bare land); </a:t>
            </a:r>
            <a:endParaRPr sz="2300"/>
          </a:p>
          <a:p>
            <a:pPr marL="457200" lvl="0" indent="-374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Map habitat complex types following EUNIS; </a:t>
            </a:r>
            <a:endParaRPr sz="23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</p:txBody>
      </p:sp>
      <p:sp>
        <p:nvSpPr>
          <p:cNvPr id="80" name="Google Shape;80;g132fa625223_0_0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81" name="Google Shape;81;g132fa625223_0_0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32fa625223_0_8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Content</a:t>
            </a:r>
            <a:endParaRPr sz="4000" b="0"/>
          </a:p>
        </p:txBody>
      </p:sp>
      <p:sp>
        <p:nvSpPr>
          <p:cNvPr id="87" name="Google Shape;87;g132fa625223_0_8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88" name="Google Shape;88;g132fa625223_0_8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LUCAS dataset background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Accessing LUCAS online (Python API - Jupyter notebook, QGIS)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Use case: land cover validation with LUCAS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LUCAS land cover nomenclature translation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	Software needed: Google colab &amp; ST_LUCAS package &amp; QGIS (plugin)</a:t>
            </a: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89" name="Google Shape;89;g132fa625223_0_8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32fa625223_0_38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 b="1"/>
              <a:t>LUCAS</a:t>
            </a:r>
            <a:r>
              <a:rPr lang="en-GB" sz="2200"/>
              <a:t> stands for the Land Use and Coverage Area frame Survey.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Main goal: identify changes in the European Union in land cover and land use.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Such information aim to be used in: nature protection,  forest and water management, urban and transport planning, 	agricultural policy, prevention and mitigation of natural hazards, soil protection and mapping, monitoring climate change, monitoring biodiversity, etc.</a:t>
            </a: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200"/>
              <a:t>LUCAS provides real and unique </a:t>
            </a:r>
            <a:r>
              <a:rPr lang="en-GB" sz="2200" b="1"/>
              <a:t>ground-true data </a:t>
            </a:r>
            <a:r>
              <a:rPr lang="en-GB" sz="2200"/>
              <a:t>for land products validation and new models calibration.</a:t>
            </a: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200"/>
          </a:p>
        </p:txBody>
      </p:sp>
      <p:sp>
        <p:nvSpPr>
          <p:cNvPr id="95" name="Google Shape;95;g132fa625223_0_38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LUCAS dataset (Eurostat) </a:t>
            </a:r>
            <a:endParaRPr sz="4000" b="0"/>
          </a:p>
        </p:txBody>
      </p:sp>
      <p:sp>
        <p:nvSpPr>
          <p:cNvPr id="96" name="Google Shape;96;g132fa625223_0_38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97" name="Google Shape;97;g132fa625223_0_38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2fa625223_0_45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LUCAS survey</a:t>
            </a:r>
            <a:endParaRPr sz="4000" b="0"/>
          </a:p>
        </p:txBody>
      </p:sp>
      <p:sp>
        <p:nvSpPr>
          <p:cNvPr id="103" name="Google Shape;103;g132fa625223_0_45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04" name="Google Shape;104;g132fa625223_0_45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pic>
        <p:nvPicPr>
          <p:cNvPr id="105" name="Google Shape;105;g132fa625223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175" y="1193612"/>
            <a:ext cx="3257662" cy="2138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132fa625223_0_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6900" y="1193612"/>
            <a:ext cx="3257662" cy="2138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132fa625223_0_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6900" y="3776079"/>
            <a:ext cx="3257662" cy="2138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g132fa625223_0_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50162" y="3776076"/>
            <a:ext cx="3257663" cy="213882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132fa625223_0_45"/>
          <p:cNvSpPr txBox="1"/>
          <p:nvPr/>
        </p:nvSpPr>
        <p:spPr>
          <a:xfrm>
            <a:off x="8718159" y="1193612"/>
            <a:ext cx="28974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phase: sample 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for stratification from 2 km grid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Land Cover: 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classes ..</a:t>
            </a:r>
            <a:endParaRPr sz="1800"/>
          </a:p>
        </p:txBody>
      </p:sp>
      <p:sp>
        <p:nvSpPr>
          <p:cNvPr id="110" name="Google Shape;110;g132fa625223_0_45"/>
          <p:cNvSpPr txBox="1"/>
          <p:nvPr/>
        </p:nvSpPr>
        <p:spPr>
          <a:xfrm>
            <a:off x="284175" y="3776090"/>
            <a:ext cx="32577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2. phase: in-situ data collection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3. Quality assurance</a:t>
            </a:r>
            <a:endParaRPr sz="1800"/>
          </a:p>
        </p:txBody>
      </p:sp>
      <p:sp>
        <p:nvSpPr>
          <p:cNvPr id="111" name="Google Shape;111;g132fa625223_0_45"/>
          <p:cNvSpPr/>
          <p:nvPr/>
        </p:nvSpPr>
        <p:spPr>
          <a:xfrm>
            <a:off x="3560097" y="2132941"/>
            <a:ext cx="866700" cy="4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132fa625223_0_45"/>
          <p:cNvSpPr/>
          <p:nvPr/>
        </p:nvSpPr>
        <p:spPr>
          <a:xfrm>
            <a:off x="7718723" y="2157790"/>
            <a:ext cx="866700" cy="4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132fa625223_0_45"/>
          <p:cNvSpPr/>
          <p:nvPr/>
        </p:nvSpPr>
        <p:spPr>
          <a:xfrm rot="8961762">
            <a:off x="7608244" y="3063230"/>
            <a:ext cx="1679547" cy="4854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132fa625223_0_45"/>
          <p:cNvSpPr/>
          <p:nvPr/>
        </p:nvSpPr>
        <p:spPr>
          <a:xfrm>
            <a:off x="7718723" y="4520148"/>
            <a:ext cx="866700" cy="4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EEEEE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2fa625223_0_52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LUCAS survey </a:t>
            </a:r>
            <a:endParaRPr sz="4000" b="0"/>
          </a:p>
        </p:txBody>
      </p:sp>
      <p:sp>
        <p:nvSpPr>
          <p:cNvPr id="120" name="Google Shape;120;g132fa625223_0_52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21" name="Google Shape;121;g132fa625223_0_52"/>
          <p:cNvSpPr txBox="1">
            <a:spLocks noGrp="1"/>
          </p:cNvSpPr>
          <p:nvPr>
            <p:ph type="body" idx="2"/>
          </p:nvPr>
        </p:nvSpPr>
        <p:spPr>
          <a:xfrm>
            <a:off x="311150" y="1275800"/>
            <a:ext cx="57435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/>
              <a:t>Surveyors examine:</a:t>
            </a:r>
            <a:endParaRPr sz="2200"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land cover and land use, management,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structural elements in the landscape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and take 500 gram topsoil sample (at one out of 10 points)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and collect photos.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122" name="Google Shape;122;g132fa625223_0_52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pic>
        <p:nvPicPr>
          <p:cNvPr id="123" name="Google Shape;123;g132fa625223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7671" y="234575"/>
            <a:ext cx="5286454" cy="494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132fa625223_0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5375" y="3611867"/>
            <a:ext cx="3994225" cy="2562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32fa625223_0_187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LUCAS dataset</a:t>
            </a:r>
            <a:endParaRPr sz="4000" b="0"/>
          </a:p>
        </p:txBody>
      </p:sp>
      <p:sp>
        <p:nvSpPr>
          <p:cNvPr id="130" name="Google Shape;130;g132fa625223_0_187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31" name="Google Shape;131;g132fa625223_0_187"/>
          <p:cNvSpPr txBox="1">
            <a:spLocks noGrp="1"/>
          </p:cNvSpPr>
          <p:nvPr>
            <p:ph type="body" idx="2"/>
          </p:nvPr>
        </p:nvSpPr>
        <p:spPr>
          <a:xfrm>
            <a:off x="311150" y="1275789"/>
            <a:ext cx="114693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General info: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Covers EU countries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Grid 2x2 km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Total 1.3 MIO points!  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2006 -&gt; 2018 (next 2022)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LUCAS project evolves since 2006;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=&gt; need of harmonization!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 </a:t>
            </a:r>
            <a:endParaRPr sz="2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/>
          </a:p>
        </p:txBody>
      </p:sp>
      <p:sp>
        <p:nvSpPr>
          <p:cNvPr id="132" name="Google Shape;132;g132fa625223_0_187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graphicFrame>
        <p:nvGraphicFramePr>
          <p:cNvPr id="133" name="Google Shape;133;g132fa625223_0_187"/>
          <p:cNvGraphicFramePr/>
          <p:nvPr>
            <p:extLst>
              <p:ext uri="{D42A27DB-BD31-4B8C-83A1-F6EECF244321}">
                <p14:modId xmlns:p14="http://schemas.microsoft.com/office/powerpoint/2010/main" val="3603036736"/>
              </p:ext>
            </p:extLst>
          </p:nvPr>
        </p:nvGraphicFramePr>
        <p:xfrm>
          <a:off x="6459575" y="193025"/>
          <a:ext cx="5542825" cy="5859975"/>
        </p:xfrm>
        <a:graphic>
          <a:graphicData uri="http://schemas.openxmlformats.org/drawingml/2006/table">
            <a:tbl>
              <a:tblPr>
                <a:noFill/>
                <a:tableStyleId>{4ADE3B36-5F31-41CD-B811-2EF8ECCC55AA}</a:tableStyleId>
              </a:tblPr>
              <a:tblGrid>
                <a:gridCol w="100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0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1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59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endParaRPr lang="en-GB"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Year</a:t>
                      </a:r>
                      <a:endParaRPr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endParaRPr lang="en-GB"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EU countries</a:t>
                      </a:r>
                      <a:endParaRPr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endParaRPr lang="en-GB"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Points</a:t>
                      </a:r>
                      <a:endParaRPr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9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endParaRPr lang="en-GB"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2006</a:t>
                      </a:r>
                      <a:endParaRPr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endParaRPr lang="en-GB"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</a:t>
                      </a:r>
                      <a:endParaRPr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endParaRPr lang="en-GB"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168 402</a:t>
                      </a:r>
                      <a:endParaRPr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9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2009</a:t>
                      </a:r>
                      <a:endParaRPr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234 623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9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2012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270 272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9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2015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28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339 696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3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2018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28</a:t>
                      </a:r>
                      <a:endParaRPr sz="2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GB" sz="2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337 854</a:t>
                      </a:r>
                      <a:endParaRPr sz="2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2fa625223_0_59"/>
          <p:cNvSpPr txBox="1">
            <a:spLocks noGrp="1"/>
          </p:cNvSpPr>
          <p:nvPr>
            <p:ph type="ctrTitle"/>
          </p:nvPr>
        </p:nvSpPr>
        <p:spPr>
          <a:xfrm>
            <a:off x="311075" y="310769"/>
            <a:ext cx="7886700" cy="9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</a:pPr>
            <a:r>
              <a:rPr lang="en-GB" sz="4000" b="0"/>
              <a:t>LUCAS land cover nomenclature</a:t>
            </a:r>
            <a:endParaRPr sz="4000" b="0"/>
          </a:p>
        </p:txBody>
      </p:sp>
      <p:sp>
        <p:nvSpPr>
          <p:cNvPr id="139" name="Google Shape;139;g132fa625223_0_59"/>
          <p:cNvSpPr txBox="1">
            <a:spLocks noGrp="1"/>
          </p:cNvSpPr>
          <p:nvPr>
            <p:ph type="ftr" idx="11"/>
          </p:nvPr>
        </p:nvSpPr>
        <p:spPr>
          <a:xfrm>
            <a:off x="1502456" y="6386832"/>
            <a:ext cx="3232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ODSE Workshop, 13. - 16. June 2022</a:t>
            </a:r>
            <a:endParaRPr/>
          </a:p>
        </p:txBody>
      </p:sp>
      <p:sp>
        <p:nvSpPr>
          <p:cNvPr id="140" name="Google Shape;140;g132fa625223_0_59"/>
          <p:cNvSpPr txBox="1">
            <a:spLocks noGrp="1"/>
          </p:cNvSpPr>
          <p:nvPr>
            <p:ph type="body" idx="2"/>
          </p:nvPr>
        </p:nvSpPr>
        <p:spPr>
          <a:xfrm>
            <a:off x="311150" y="1275800"/>
            <a:ext cx="5743500" cy="47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fully hierarchical (3 levels)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GB" sz="2200"/>
              <a:t>lc1: 76 classes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 </a:t>
            </a:r>
            <a:endParaRPr sz="2400"/>
          </a:p>
        </p:txBody>
      </p:sp>
      <p:sp>
        <p:nvSpPr>
          <p:cNvPr id="141" name="Google Shape;141;g132fa625223_0_59"/>
          <p:cNvSpPr txBox="1">
            <a:spLocks noGrp="1"/>
          </p:cNvSpPr>
          <p:nvPr>
            <p:ph type="sldNum" idx="12"/>
          </p:nvPr>
        </p:nvSpPr>
        <p:spPr>
          <a:xfrm>
            <a:off x="248920" y="6386832"/>
            <a:ext cx="80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pic>
        <p:nvPicPr>
          <p:cNvPr id="142" name="Google Shape;142;g132fa625223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9203" y="76200"/>
            <a:ext cx="6032798" cy="61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1333</Words>
  <Application>Microsoft Macintosh PowerPoint</Application>
  <PresentationFormat>Widescreen</PresentationFormat>
  <Paragraphs>265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Roboto</vt:lpstr>
      <vt:lpstr>Montserrat</vt:lpstr>
      <vt:lpstr>Calibri</vt:lpstr>
      <vt:lpstr>Arial</vt:lpstr>
      <vt:lpstr>Office Theme</vt:lpstr>
      <vt:lpstr>PowerPoint Presentation</vt:lpstr>
      <vt:lpstr>Working with harmonized LUCAS dataset  </vt:lpstr>
      <vt:lpstr>Land mapping </vt:lpstr>
      <vt:lpstr>Content</vt:lpstr>
      <vt:lpstr>LUCAS dataset (Eurostat) </vt:lpstr>
      <vt:lpstr>LUCAS survey</vt:lpstr>
      <vt:lpstr>LUCAS survey </vt:lpstr>
      <vt:lpstr>LUCAS dataset</vt:lpstr>
      <vt:lpstr>LUCAS land cover nomenclature</vt:lpstr>
      <vt:lpstr>LUCAS land use nomenclature </vt:lpstr>
      <vt:lpstr>LUCAS access  https://ec.europa.eu/eurostat/web/lucas  </vt:lpstr>
      <vt:lpstr>Working with LUCAS dataset </vt:lpstr>
      <vt:lpstr>Or use ST_LUCAS system </vt:lpstr>
      <vt:lpstr>PowerPoint Presentation</vt:lpstr>
      <vt:lpstr>ST_LUCAS </vt:lpstr>
      <vt:lpstr>ST_LUCAS  harmonization </vt:lpstr>
      <vt:lpstr>ST_LUCAS  harmonization </vt:lpstr>
      <vt:lpstr>ST_LUCAS system interaction </vt:lpstr>
      <vt:lpstr>ST_LUCAS system </vt:lpstr>
      <vt:lpstr>Hands-on #1: accessing ST_LUCAS dataset using Python API </vt:lpstr>
      <vt:lpstr>Hands-on #2: LC validation with LUCAS</vt:lpstr>
      <vt:lpstr>Hands-on #3: Nomenclature translation </vt:lpstr>
      <vt:lpstr>Hands-on #4: LUCAS QGIS plug-in  </vt:lpstr>
      <vt:lpstr>Hands-on #5:  LUCAS QGIS plug-in  </vt:lpstr>
      <vt:lpstr>Wrap-up LUCAS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Hreňovčík</dc:creator>
  <cp:lastModifiedBy>Lukáš Brodský</cp:lastModifiedBy>
  <cp:revision>8</cp:revision>
  <dcterms:created xsi:type="dcterms:W3CDTF">2022-05-20T15:15:24Z</dcterms:created>
  <dcterms:modified xsi:type="dcterms:W3CDTF">2022-06-14T12:27:35Z</dcterms:modified>
</cp:coreProperties>
</file>